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6858000" cx="12192000"/>
  <p:notesSz cx="6858000" cy="9144000"/>
  <p:embeddedFontLst>
    <p:embeddedFont>
      <p:font typeface="Anton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62">
          <p15:clr>
            <a:srgbClr val="747775"/>
          </p15:clr>
        </p15:guide>
        <p15:guide id="2" orient="horz" pos="680">
          <p15:clr>
            <a:srgbClr val="747775"/>
          </p15:clr>
        </p15:guide>
        <p15:guide id="3" orient="horz" pos="1438">
          <p15:clr>
            <a:srgbClr val="747775"/>
          </p15:clr>
        </p15:guide>
        <p15:guide id="4" orient="horz" pos="1336">
          <p15:clr>
            <a:srgbClr val="747775"/>
          </p15:clr>
        </p15:guide>
      </p15:sldGuideLst>
    </p:ext>
    <p:ext uri="GoogleSlidesCustomDataVersion2">
      <go:slidesCustomData xmlns:go="http://customooxmlschemas.google.com/" r:id="rId23" roundtripDataSignature="AMtx7mgDNnzlXkcfuBjqmgNc0bXzySGX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8DE7A0B-D4DD-41CB-8519-E29556A6D824}">
  <a:tblStyle styleId="{78DE7A0B-D4DD-41CB-8519-E29556A6D82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1">
              <a:alpha val="40000"/>
            </a:schemeClr>
          </a:solidFill>
        </a:fill>
      </a:tcStyle>
    </a:band1H>
    <a:band2H>
      <a:tcTxStyle/>
    </a:band2H>
    <a:band1V>
      <a:tcTxStyle/>
      <a:tcStyle>
        <a:tcBdr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</a:band2V>
    <a:la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lastCol>
    <a:fir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firstCol>
    <a:lastRow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62"/>
        <p:guide pos="680" orient="horz"/>
        <p:guide pos="1438" orient="horz"/>
        <p:guide pos="1336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font" Target="fonts/Anton-regular.fntdata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2" name="Google Shape;21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" name="Google Shape;22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1" name="Google Shape;23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0" name="Google Shape;24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9" name="Google Shape;129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3" name="Google Shape;173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5972873" y="820089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2767500" y="2351869"/>
            <a:ext cx="6657000" cy="27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A criança no centro do processo de aprendizagem: 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100"/>
              <a:buNone/>
            </a:pPr>
            <a:r>
              <a:rPr lang="pt-BR" sz="29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brincando, experimentando e vivenciando o direito de ser criança.</a:t>
            </a:r>
            <a:endParaRPr sz="29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3"/>
          <p:cNvSpPr/>
          <p:nvPr/>
        </p:nvSpPr>
        <p:spPr>
          <a:xfrm>
            <a:off x="10267674" y="573102"/>
            <a:ext cx="1340700" cy="58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3"/>
          <p:cNvSpPr txBox="1"/>
          <p:nvPr/>
        </p:nvSpPr>
        <p:spPr>
          <a:xfrm>
            <a:off x="1010211" y="1513572"/>
            <a:ext cx="9741600" cy="1323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0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Ciranda, material de apoio, Formação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0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Continuada e Assessoria Pedagógica</a:t>
            </a:r>
            <a:endParaRPr/>
          </a:p>
        </p:txBody>
      </p:sp>
      <p:sp>
        <p:nvSpPr>
          <p:cNvPr id="193" name="Google Shape;193;p33"/>
          <p:cNvSpPr txBox="1"/>
          <p:nvPr/>
        </p:nvSpPr>
        <p:spPr>
          <a:xfrm>
            <a:off x="789239" y="2477066"/>
            <a:ext cx="10172021" cy="4601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Rico material de apoio ao professor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Escrito por especialistas – professores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Com estudos das neurociências – como a criança aprende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Inspirado nas melhores e mais importantes propostas internacionais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    (Reggio Emilia, Emmi Pikler etc).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Totalmente alinhado com a BNCC (Base Nacional Comum Curricular)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Formação Continuada mais robusta do mercado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Assessoria pedagógica permanente</a:t>
            </a:r>
            <a:endParaRPr/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60776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2"/>
          <p:cNvSpPr txBox="1"/>
          <p:nvPr/>
        </p:nvSpPr>
        <p:spPr>
          <a:xfrm>
            <a:off x="1392496" y="440582"/>
            <a:ext cx="9805691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As nossas instalações</a:t>
            </a:r>
            <a:endParaRPr b="1" i="0" sz="24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2"/>
          <p:cNvSpPr txBox="1"/>
          <p:nvPr/>
        </p:nvSpPr>
        <p:spPr>
          <a:xfrm>
            <a:off x="-384645" y="-600144"/>
            <a:ext cx="3139367" cy="120028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Você pode copiar este slide quantas vezes forem necessárias para mostrar todos os diferenciais da sua escola. 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1663" y="1621768"/>
            <a:ext cx="3191256" cy="292531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2"/>
          <p:cNvSpPr txBox="1"/>
          <p:nvPr/>
        </p:nvSpPr>
        <p:spPr>
          <a:xfrm>
            <a:off x="1750515" y="2299617"/>
            <a:ext cx="2133552" cy="1569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foto da sua escola (biblioteca, brinquedoteca, cozinha experimental, playground, lactário, local do soninho, etc)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2"/>
          <p:cNvSpPr txBox="1"/>
          <p:nvPr/>
        </p:nvSpPr>
        <p:spPr>
          <a:xfrm>
            <a:off x="1295140" y="4765836"/>
            <a:ext cx="3117779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uma legenda que explique a importância desses espaços no desenvolvimento das crianças e os principais projetos desenvolvidos (diferenciais da escola)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8113" y="1621768"/>
            <a:ext cx="3191256" cy="292531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2"/>
          <p:cNvSpPr txBox="1"/>
          <p:nvPr/>
        </p:nvSpPr>
        <p:spPr>
          <a:xfrm>
            <a:off x="5256965" y="2299617"/>
            <a:ext cx="2133552" cy="1569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foto da sua escola (biblioteca, brinquedoteca, cozinha experimental, playground, lactário, local do soninho, etc)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2"/>
          <p:cNvSpPr txBox="1"/>
          <p:nvPr/>
        </p:nvSpPr>
        <p:spPr>
          <a:xfrm>
            <a:off x="4801590" y="4765836"/>
            <a:ext cx="3117779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uma legenda que explique a importância desses espaços no desenvolvimento das crianças e os principais projetos desenvolvidos (diferenciais da escola)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34563" y="1589011"/>
            <a:ext cx="3191256" cy="2925318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2"/>
          <p:cNvSpPr txBox="1"/>
          <p:nvPr/>
        </p:nvSpPr>
        <p:spPr>
          <a:xfrm>
            <a:off x="8763415" y="2266860"/>
            <a:ext cx="2133552" cy="1569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foto da sua escola (biblioteca, brinquedoteca, cozinha experimental, playground, lactário, local do soninho, etc)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2"/>
          <p:cNvSpPr txBox="1"/>
          <p:nvPr/>
        </p:nvSpPr>
        <p:spPr>
          <a:xfrm>
            <a:off x="8308040" y="4733079"/>
            <a:ext cx="3117779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uma legenda que explique a importância desses espaços no desenvolvimento das crianças e os principais projetos desenvolvidos (diferenciais da escola)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3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3"/>
          <p:cNvSpPr txBox="1"/>
          <p:nvPr/>
        </p:nvSpPr>
        <p:spPr>
          <a:xfrm>
            <a:off x="1547278" y="715617"/>
            <a:ext cx="9919993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Nosso corpo docente</a:t>
            </a:r>
            <a:endParaRPr b="1" i="0" sz="24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3"/>
          <p:cNvSpPr txBox="1"/>
          <p:nvPr/>
        </p:nvSpPr>
        <p:spPr>
          <a:xfrm>
            <a:off x="8164106" y="2417132"/>
            <a:ext cx="2888262" cy="1323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Professores altamente capacitados e especialistas em Educação Infantil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3"/>
          <p:cNvSpPr txBox="1"/>
          <p:nvPr/>
        </p:nvSpPr>
        <p:spPr>
          <a:xfrm>
            <a:off x="8164106" y="4231687"/>
            <a:ext cx="2888262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Nossa equipe está em constante atualização!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60446" y="1617610"/>
            <a:ext cx="4263074" cy="3907818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3"/>
          <p:cNvSpPr txBox="1"/>
          <p:nvPr/>
        </p:nvSpPr>
        <p:spPr>
          <a:xfrm>
            <a:off x="2887969" y="3248353"/>
            <a:ext cx="20080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foto da sua equipe em ação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4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4"/>
          <p:cNvSpPr txBox="1"/>
          <p:nvPr/>
        </p:nvSpPr>
        <p:spPr>
          <a:xfrm>
            <a:off x="1265458" y="731927"/>
            <a:ext cx="9728623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Inclua mais tópicos relevantes!</a:t>
            </a:r>
            <a:endParaRPr b="1" i="0" sz="24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4"/>
          <p:cNvSpPr txBox="1"/>
          <p:nvPr/>
        </p:nvSpPr>
        <p:spPr>
          <a:xfrm>
            <a:off x="1314450" y="2171700"/>
            <a:ext cx="69151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Atividades extracurriculares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Recursos adicionais (agenda eletrônica, etc...)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5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5"/>
          <p:cNvSpPr txBox="1"/>
          <p:nvPr/>
        </p:nvSpPr>
        <p:spPr>
          <a:xfrm>
            <a:off x="1314450" y="1397731"/>
            <a:ext cx="9920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t-BR" sz="36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Anuidade (nome do grupo, turma, ano...)</a:t>
            </a:r>
            <a:endParaRPr b="1" i="0" sz="20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6" name="Google Shape;236;p15"/>
          <p:cNvGraphicFramePr/>
          <p:nvPr/>
        </p:nvGraphicFramePr>
        <p:xfrm>
          <a:off x="1314450" y="2455333"/>
          <a:ext cx="3000000" cy="3000000"/>
        </p:xfrm>
        <a:graphic>
          <a:graphicData uri="http://schemas.openxmlformats.org/drawingml/2006/table">
            <a:tbl>
              <a:tblPr bandRow="1" firstRow="1">
                <a:gradFill>
                  <a:gsLst>
                    <a:gs pos="0">
                      <a:srgbClr val="9BCDFF"/>
                    </a:gs>
                    <a:gs pos="35000">
                      <a:srgbClr val="B8DCFF"/>
                    </a:gs>
                    <a:gs pos="100000">
                      <a:srgbClr val="E2F0FF"/>
                    </a:gs>
                  </a:gsLst>
                  <a:lin ang="16200000" scaled="0"/>
                </a:gradFill>
                <a:tableStyleId>{78DE7A0B-D4DD-41CB-8519-E29556A6D824}</a:tableStyleId>
              </a:tblPr>
              <a:tblGrid>
                <a:gridCol w="3384275"/>
                <a:gridCol w="3384275"/>
                <a:gridCol w="3384275"/>
              </a:tblGrid>
              <a:tr h="717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503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503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503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37" name="Google Shape;237;p15"/>
          <p:cNvSpPr txBox="1"/>
          <p:nvPr/>
        </p:nvSpPr>
        <p:spPr>
          <a:xfrm>
            <a:off x="1314450" y="2043608"/>
            <a:ext cx="756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Anuidade, matrícula e parcelas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1791" y="0"/>
            <a:ext cx="12335582" cy="69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6"/>
          <p:cNvSpPr txBox="1"/>
          <p:nvPr/>
        </p:nvSpPr>
        <p:spPr>
          <a:xfrm>
            <a:off x="410188" y="5797331"/>
            <a:ext cx="2872897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informações de contato da sua escola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6"/>
          <p:cNvSpPr/>
          <p:nvPr/>
        </p:nvSpPr>
        <p:spPr>
          <a:xfrm>
            <a:off x="4466275" y="4819793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6"/>
          <p:cNvSpPr txBox="1"/>
          <p:nvPr/>
        </p:nvSpPr>
        <p:spPr>
          <a:xfrm>
            <a:off x="1553609" y="3166587"/>
            <a:ext cx="908478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Obrigado pela visita!</a:t>
            </a:r>
            <a:endParaRPr b="0" i="0" sz="5400" u="none" cap="none" strike="noStrike">
              <a:solidFill>
                <a:srgbClr val="9369AA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"/>
          <p:cNvSpPr txBox="1"/>
          <p:nvPr/>
        </p:nvSpPr>
        <p:spPr>
          <a:xfrm>
            <a:off x="1371404" y="765154"/>
            <a:ext cx="11693340" cy="10771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EFDB14"/>
                </a:solidFill>
                <a:latin typeface="Arial Rounded"/>
                <a:ea typeface="Arial Rounded"/>
                <a:cs typeface="Arial Rounded"/>
                <a:sym typeface="Arial Rounded"/>
              </a:rPr>
              <a:t>Bem-vindo(a) à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EFDB14"/>
                </a:solidFill>
                <a:latin typeface="Arial Rounded"/>
                <a:ea typeface="Arial Rounded"/>
                <a:cs typeface="Arial Rounded"/>
                <a:sym typeface="Arial Rounded"/>
              </a:rPr>
              <a:t>&lt;nome da escola&gt;</a:t>
            </a:r>
            <a:endParaRPr b="0" i="0" sz="1400" u="none" cap="none" strike="noStrike">
              <a:solidFill>
                <a:srgbClr val="EFDB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1311965" y="2423027"/>
            <a:ext cx="5393635" cy="1754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Escreva uma breve apresentação da sua escola.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Tenha em mente as seguintes perguntas: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que diferencia a sua escola?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Por que os pais devem matricular seu filho aqui?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Quais são as bases da sua proposta pedagógica?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371406" y="3404371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1371405" y="3666839"/>
            <a:ext cx="73574" cy="735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1371404" y="3946238"/>
            <a:ext cx="73574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01529" y="1450462"/>
            <a:ext cx="4263074" cy="390781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7644655" y="3105855"/>
            <a:ext cx="2570880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Insira uma foto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 sua escola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5664950" y="1474403"/>
            <a:ext cx="5540400" cy="25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3200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A criança no centro do </a:t>
            </a:r>
            <a:endParaRPr b="1" sz="3200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3200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processo de aprendizagem: </a:t>
            </a:r>
            <a:endParaRPr b="1" sz="3200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brincando, experimentando e vivenciando o direito de ser criança.</a:t>
            </a:r>
            <a:endParaRPr b="1" sz="2400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3200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5664939" y="3522388"/>
            <a:ext cx="55404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infância é a primeira etapa da jornada da descoberta de si mesmo, do mundo e da relação com os outros. A forma como seu filho "aprende a aprender" nesta etapa, o acompanhará por todo o seu desenvolvimento. 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 isso, ofereceremos uma proposta pedagógica cuidadosamente pensada, que desenvolve autonomia, senso ético e estético sem abrir mão do </a:t>
            </a: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direito da criança, ser criança. </a:t>
            </a:r>
            <a:endParaRPr b="1" i="0" sz="18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480166" y="54899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094907" y="989763"/>
            <a:ext cx="8374369" cy="6071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6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 txBox="1"/>
          <p:nvPr/>
        </p:nvSpPr>
        <p:spPr>
          <a:xfrm>
            <a:off x="910761" y="1534589"/>
            <a:ext cx="9919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Aqui, aprendemos assim...</a:t>
            </a:r>
            <a:endParaRPr b="1" i="0" sz="18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5031108" y="2177377"/>
            <a:ext cx="5799646" cy="341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 &lt;nome da escola&gt;, a criança estará no centro do processo de aprendizagem. Isso significa que ela participará de vivências que aguçam a curiosidade e a instiga a buscar as soluções para os problemas apresentados. </a:t>
            </a:r>
            <a:r>
              <a:rPr b="1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Isso tudo sem abrir mão do lúdico e da brincadeira! 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resultado? 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Uma criança autônoma com desenvolvimento integral saudável: maior comportamento leitor, pesquisador, investigativo e colaborativo, ou seja,  mais habilidade de trabalhar em equipe e maior facilidade de se adaptar aos diferentes ambientes e situações.  </a:t>
            </a:r>
            <a:endParaRPr b="0" i="0" sz="1400" u="none" cap="none" strike="noStrike">
              <a:solidFill>
                <a:srgbClr val="EFDB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791739" y="0"/>
            <a:ext cx="721632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"/>
          <p:cNvSpPr/>
          <p:nvPr/>
        </p:nvSpPr>
        <p:spPr>
          <a:xfrm>
            <a:off x="480166" y="54899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041097" y="1447076"/>
            <a:ext cx="9805896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t-BR" sz="36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Ciranda, a base da nossa Proposta Pedagógica</a:t>
            </a:r>
            <a:endParaRPr b="1" i="0" sz="20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1199593" y="2232241"/>
            <a:ext cx="9629690" cy="923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 nossa escola, adotamos o </a:t>
            </a:r>
            <a:r>
              <a:rPr b="1"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Projeto </a:t>
            </a:r>
            <a:r>
              <a:rPr b="1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Ciranda</a:t>
            </a: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que tem uma proposta curricular pautada na BNCC (Base Nacional Comum Curricular) e organizada por Campos de Experiência, </a:t>
            </a:r>
            <a:r>
              <a:rPr b="0" i="0" lang="pt-BR" sz="18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b="1" i="0" lang="pt-BR" sz="18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reconhece a criança, como ser que interage, experimenta, questiona, constrói sentidos e produz cultura. </a:t>
            </a:r>
            <a:endParaRPr/>
          </a:p>
        </p:txBody>
      </p:sp>
      <p:sp>
        <p:nvSpPr>
          <p:cNvPr id="126" name="Google Shape;126;p5"/>
          <p:cNvSpPr/>
          <p:nvPr/>
        </p:nvSpPr>
        <p:spPr>
          <a:xfrm>
            <a:off x="5411516" y="3294405"/>
            <a:ext cx="5435477" cy="2585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 isso, o material oferece às crianças vivências diversificadas e significativas que asseguram um ambiente planejado, curioso, enriquecedor e acolhedor no qual elas possam brincar, experimentar, levantar e testar hipóteses, se expressar nas diferentes linguagens (oral, escrita e corporal), se relacionar com o outro, se conhecer, participar ativamente das propostas, tomar decisões, fazer escolhas, enfim, para que possam efetivamente vivenciar experiências de aprendizagem.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9"/>
          <p:cNvSpPr txBox="1"/>
          <p:nvPr/>
        </p:nvSpPr>
        <p:spPr>
          <a:xfrm>
            <a:off x="6606359" y="2798579"/>
            <a:ext cx="4504443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Material em tamanho diferenciado, adequado para a idade. Contém: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capa de portfólio anual no formato A3;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livros de histórias infantis.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bloco de pranchas de vivências e recursos complementares, no formato A3;</a:t>
            </a:r>
            <a:b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9"/>
          <p:cNvSpPr txBox="1"/>
          <p:nvPr/>
        </p:nvSpPr>
        <p:spPr>
          <a:xfrm>
            <a:off x="319880" y="891389"/>
            <a:ext cx="44622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Ciranda, a base da nossa Proposta Pedagógica</a:t>
            </a:r>
            <a:endParaRPr b="1" i="0" sz="18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9"/>
          <p:cNvSpPr txBox="1"/>
          <p:nvPr/>
        </p:nvSpPr>
        <p:spPr>
          <a:xfrm>
            <a:off x="6606359" y="2012844"/>
            <a:ext cx="294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i="0" lang="pt-BR" sz="3600" u="none" cap="none" strike="noStrike">
                <a:solidFill>
                  <a:srgbClr val="EFDB14"/>
                </a:solidFill>
                <a:latin typeface="Anton"/>
                <a:ea typeface="Anton"/>
                <a:cs typeface="Anton"/>
                <a:sym typeface="Anton"/>
              </a:rPr>
              <a:t>2 </a:t>
            </a:r>
            <a:r>
              <a:rPr i="0" lang="pt-BR" sz="3600" u="none" cap="none" strike="noStrike">
                <a:solidFill>
                  <a:srgbClr val="EFDB14"/>
                </a:solidFill>
                <a:latin typeface="Anton"/>
                <a:ea typeface="Anton"/>
                <a:cs typeface="Anton"/>
                <a:sym typeface="Anton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anos</a:t>
            </a:r>
            <a:endParaRPr i="0" sz="1400" u="none" cap="none" strike="noStrike">
              <a:solidFill>
                <a:srgbClr val="EFDB14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35" name="Google Shape;135;p29"/>
          <p:cNvSpPr txBox="1"/>
          <p:nvPr/>
        </p:nvSpPr>
        <p:spPr>
          <a:xfrm>
            <a:off x="319880" y="1933253"/>
            <a:ext cx="5440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Imagem ilustrativa do material de 2 anos.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9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9"/>
          <p:cNvSpPr/>
          <p:nvPr/>
        </p:nvSpPr>
        <p:spPr>
          <a:xfrm>
            <a:off x="6708570" y="3780050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9"/>
          <p:cNvSpPr/>
          <p:nvPr/>
        </p:nvSpPr>
        <p:spPr>
          <a:xfrm>
            <a:off x="6708570" y="4040994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9"/>
          <p:cNvSpPr/>
          <p:nvPr/>
        </p:nvSpPr>
        <p:spPr>
          <a:xfrm>
            <a:off x="6702909" y="4304245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983" y="2279995"/>
            <a:ext cx="4580958" cy="3274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0"/>
          <p:cNvSpPr txBox="1"/>
          <p:nvPr/>
        </p:nvSpPr>
        <p:spPr>
          <a:xfrm>
            <a:off x="6614826" y="2809562"/>
            <a:ext cx="3797143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Material em tamanho diferenciado, adequado para a idade. Contém: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caderno de vivências;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Recursos complementares;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Portfólio;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 livros de histórias infantis.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30"/>
          <p:cNvSpPr txBox="1"/>
          <p:nvPr/>
        </p:nvSpPr>
        <p:spPr>
          <a:xfrm>
            <a:off x="320817" y="894846"/>
            <a:ext cx="43917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Ciranda, a base da nossa Proposta Pedagógica</a:t>
            </a:r>
            <a:endParaRPr b="1" i="0" sz="18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0"/>
          <p:cNvSpPr txBox="1"/>
          <p:nvPr/>
        </p:nvSpPr>
        <p:spPr>
          <a:xfrm>
            <a:off x="317109" y="1938642"/>
            <a:ext cx="5440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Imagem ilustrativa do material de 3 anos.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0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0"/>
          <p:cNvSpPr/>
          <p:nvPr/>
        </p:nvSpPr>
        <p:spPr>
          <a:xfrm>
            <a:off x="6708570" y="3780050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0"/>
          <p:cNvSpPr/>
          <p:nvPr/>
        </p:nvSpPr>
        <p:spPr>
          <a:xfrm>
            <a:off x="6708570" y="4040994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0"/>
          <p:cNvSpPr/>
          <p:nvPr/>
        </p:nvSpPr>
        <p:spPr>
          <a:xfrm>
            <a:off x="6702909" y="4304245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0"/>
          <p:cNvSpPr txBox="1"/>
          <p:nvPr/>
        </p:nvSpPr>
        <p:spPr>
          <a:xfrm>
            <a:off x="6606359" y="2010126"/>
            <a:ext cx="294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i="0" lang="pt-BR" sz="3600" u="none" cap="none" strike="noStrike">
                <a:solidFill>
                  <a:srgbClr val="EFDB14"/>
                </a:solidFill>
                <a:latin typeface="Anton"/>
                <a:ea typeface="Anton"/>
                <a:cs typeface="Anton"/>
                <a:sym typeface="Anton"/>
              </a:rPr>
              <a:t>3 anos</a:t>
            </a:r>
            <a:endParaRPr i="0" sz="1400" u="none" cap="none" strike="noStrike">
              <a:solidFill>
                <a:srgbClr val="EFDB14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54" name="Google Shape;154;p30"/>
          <p:cNvSpPr/>
          <p:nvPr/>
        </p:nvSpPr>
        <p:spPr>
          <a:xfrm>
            <a:off x="6711604" y="4587151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717" y="2290430"/>
            <a:ext cx="5339101" cy="2846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1"/>
          <p:cNvSpPr txBox="1"/>
          <p:nvPr/>
        </p:nvSpPr>
        <p:spPr>
          <a:xfrm>
            <a:off x="6562078" y="2656457"/>
            <a:ext cx="4401578" cy="3970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Material rico em vivências, ilustrações e recursos para a criança desenvolver seu senso ético e estético! Contém: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cadernos de vivências;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Recursos complementares;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Portfólio;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 livros de histórias infantis.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1"/>
          <p:cNvSpPr txBox="1"/>
          <p:nvPr/>
        </p:nvSpPr>
        <p:spPr>
          <a:xfrm>
            <a:off x="308366" y="882395"/>
            <a:ext cx="4401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Ciranda, a base da nossa Proposta Pedagógica</a:t>
            </a:r>
            <a:endParaRPr b="1" i="0" sz="18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1"/>
          <p:cNvSpPr txBox="1"/>
          <p:nvPr/>
        </p:nvSpPr>
        <p:spPr>
          <a:xfrm>
            <a:off x="323325" y="1928185"/>
            <a:ext cx="5440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Imagem ilustrativa do material de 4 anos.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1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1"/>
          <p:cNvSpPr/>
          <p:nvPr/>
        </p:nvSpPr>
        <p:spPr>
          <a:xfrm>
            <a:off x="6652749" y="3899541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31"/>
          <p:cNvSpPr/>
          <p:nvPr/>
        </p:nvSpPr>
        <p:spPr>
          <a:xfrm>
            <a:off x="6652749" y="4153233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1"/>
          <p:cNvSpPr/>
          <p:nvPr/>
        </p:nvSpPr>
        <p:spPr>
          <a:xfrm>
            <a:off x="6652749" y="4443945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1"/>
          <p:cNvSpPr txBox="1"/>
          <p:nvPr/>
        </p:nvSpPr>
        <p:spPr>
          <a:xfrm>
            <a:off x="6606359" y="2010126"/>
            <a:ext cx="294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i="0" lang="pt-BR" sz="3600" u="none" cap="none" strike="noStrike">
                <a:solidFill>
                  <a:srgbClr val="EFDB14"/>
                </a:solidFill>
                <a:latin typeface="Anton"/>
                <a:ea typeface="Anton"/>
                <a:cs typeface="Anton"/>
                <a:sym typeface="Anton"/>
              </a:rPr>
              <a:t>4 anos</a:t>
            </a:r>
            <a:endParaRPr i="0" sz="1400" u="none" cap="none" strike="noStrike">
              <a:solidFill>
                <a:srgbClr val="EFDB14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69" name="Google Shape;169;p31"/>
          <p:cNvSpPr/>
          <p:nvPr/>
        </p:nvSpPr>
        <p:spPr>
          <a:xfrm>
            <a:off x="6652749" y="4697870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oogle Shape;17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8227" y="2282526"/>
            <a:ext cx="5974044" cy="3307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2"/>
          <p:cNvSpPr txBox="1"/>
          <p:nvPr/>
        </p:nvSpPr>
        <p:spPr>
          <a:xfrm>
            <a:off x="6535865" y="2647744"/>
            <a:ext cx="3857815" cy="3970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Material rico em vivências, ilustrações e recursos para a criança desenvolver seu senso ético e estético! Contém: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cadernos de vivências;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Recursos complementares;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Portfólio;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49E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 livros de histórias infantis.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2"/>
          <p:cNvSpPr txBox="1"/>
          <p:nvPr/>
        </p:nvSpPr>
        <p:spPr>
          <a:xfrm>
            <a:off x="317090" y="882411"/>
            <a:ext cx="44004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EFDB14"/>
                </a:solidFill>
                <a:latin typeface="Calibri"/>
                <a:ea typeface="Calibri"/>
                <a:cs typeface="Calibri"/>
                <a:sym typeface="Calibri"/>
              </a:rPr>
              <a:t>Ciranda, a base da nossa Proposta Pedagógica</a:t>
            </a:r>
            <a:endParaRPr b="1" i="0" sz="1800" u="none" cap="none" strike="noStrike">
              <a:solidFill>
                <a:srgbClr val="EFDB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2"/>
          <p:cNvSpPr txBox="1"/>
          <p:nvPr/>
        </p:nvSpPr>
        <p:spPr>
          <a:xfrm>
            <a:off x="313844" y="1934233"/>
            <a:ext cx="5440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Imagem ilustrativa do material de 5 anos.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2"/>
          <p:cNvSpPr/>
          <p:nvPr/>
        </p:nvSpPr>
        <p:spPr>
          <a:xfrm>
            <a:off x="10062074" y="5933202"/>
            <a:ext cx="1340687" cy="585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Insira o logo da sua escola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2"/>
          <p:cNvSpPr/>
          <p:nvPr/>
        </p:nvSpPr>
        <p:spPr>
          <a:xfrm>
            <a:off x="6652749" y="3899541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2"/>
          <p:cNvSpPr/>
          <p:nvPr/>
        </p:nvSpPr>
        <p:spPr>
          <a:xfrm>
            <a:off x="6652749" y="4153233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2"/>
          <p:cNvSpPr/>
          <p:nvPr/>
        </p:nvSpPr>
        <p:spPr>
          <a:xfrm>
            <a:off x="6652749" y="4443945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2"/>
          <p:cNvSpPr txBox="1"/>
          <p:nvPr/>
        </p:nvSpPr>
        <p:spPr>
          <a:xfrm>
            <a:off x="6606359" y="2010126"/>
            <a:ext cx="294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i="0" lang="pt-BR" sz="3600" u="none" cap="none" strike="noStrike">
                <a:solidFill>
                  <a:srgbClr val="EFDB14"/>
                </a:solidFill>
                <a:latin typeface="Anton"/>
                <a:ea typeface="Anton"/>
                <a:cs typeface="Anton"/>
                <a:sym typeface="Anton"/>
              </a:rPr>
              <a:t>5 anos</a:t>
            </a:r>
            <a:endParaRPr i="0" sz="1400" u="none" cap="none" strike="noStrike">
              <a:solidFill>
                <a:srgbClr val="EFDB14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84" name="Google Shape;184;p32"/>
          <p:cNvSpPr/>
          <p:nvPr/>
        </p:nvSpPr>
        <p:spPr>
          <a:xfrm>
            <a:off x="6652749" y="4697870"/>
            <a:ext cx="73573" cy="7357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559" y="2282523"/>
            <a:ext cx="4954164" cy="2742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2020-09-01T18:54:16Z</dcterms:created>
  <dc:creator>Maisa Gontijo Pontes</dc:creator>
</cp:coreProperties>
</file>